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30"/>
  </p:notesMasterIdLst>
  <p:sldIdLst>
    <p:sldId id="256" r:id="rId2"/>
    <p:sldId id="534" r:id="rId3"/>
    <p:sldId id="535" r:id="rId4"/>
    <p:sldId id="536" r:id="rId5"/>
    <p:sldId id="537" r:id="rId6"/>
    <p:sldId id="538" r:id="rId7"/>
    <p:sldId id="539" r:id="rId8"/>
    <p:sldId id="540" r:id="rId9"/>
    <p:sldId id="503" r:id="rId10"/>
    <p:sldId id="502" r:id="rId11"/>
    <p:sldId id="556" r:id="rId12"/>
    <p:sldId id="541" r:id="rId13"/>
    <p:sldId id="542" r:id="rId14"/>
    <p:sldId id="543" r:id="rId15"/>
    <p:sldId id="552" r:id="rId16"/>
    <p:sldId id="544" r:id="rId17"/>
    <p:sldId id="545" r:id="rId18"/>
    <p:sldId id="467" r:id="rId19"/>
    <p:sldId id="546" r:id="rId20"/>
    <p:sldId id="548" r:id="rId21"/>
    <p:sldId id="547" r:id="rId22"/>
    <p:sldId id="549" r:id="rId23"/>
    <p:sldId id="550" r:id="rId24"/>
    <p:sldId id="551" r:id="rId25"/>
    <p:sldId id="553" r:id="rId26"/>
    <p:sldId id="383" r:id="rId27"/>
    <p:sldId id="306" r:id="rId28"/>
    <p:sldId id="554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  <p:embeddedFont>
      <p:font typeface="Dosis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FFFFFF"/>
    <a:srgbClr val="FFFF00"/>
    <a:srgbClr val="0DB7C4"/>
    <a:srgbClr val="415665"/>
    <a:srgbClr val="73828D"/>
    <a:srgbClr val="919EA6"/>
    <a:srgbClr val="6A7A86"/>
    <a:srgbClr val="FF9900"/>
    <a:srgbClr val="FFC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53CC6F-1F70-446D-A29D-758EFE7B9F5D}">
  <a:tblStyle styleId="{1E53CC6F-1F70-446D-A29D-758EFE7B9F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outlineViewPr>
    <p:cViewPr>
      <p:scale>
        <a:sx n="33" d="100"/>
        <a:sy n="33" d="100"/>
      </p:scale>
      <p:origin x="0" y="-4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6544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1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86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051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90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62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059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91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980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61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93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2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847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889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055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548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759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580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016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084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34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76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14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47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45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33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98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01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51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200" y="5542233"/>
            <a:ext cx="12192000" cy="3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 flipH="1">
            <a:off x="-200" y="0"/>
            <a:ext cx="12192000" cy="554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3366967"/>
            <a:ext cx="707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200" y="5026433"/>
            <a:ext cx="12192000" cy="9168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" name="Google Shape;21;p4"/>
          <p:cNvSpPr/>
          <p:nvPr/>
        </p:nvSpPr>
        <p:spPr>
          <a:xfrm flipH="1">
            <a:off x="-200" y="0"/>
            <a:ext cx="12192000" cy="50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155300" y="0"/>
            <a:ext cx="7881200" cy="50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" name="Google Shape;33;p6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25900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90831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3200"/>
            </a:lvl1pPr>
            <a:lvl2pPr lvl="1">
              <a:buNone/>
              <a:defRPr sz="3200"/>
            </a:lvl2pPr>
            <a:lvl3pPr lvl="2">
              <a:buNone/>
              <a:defRPr sz="3200"/>
            </a:lvl3pPr>
            <a:lvl4pPr lvl="3">
              <a:buNone/>
              <a:defRPr sz="3200"/>
            </a:lvl4pPr>
            <a:lvl5pPr lvl="4">
              <a:buNone/>
              <a:defRPr sz="3200"/>
            </a:lvl5pPr>
            <a:lvl6pPr lvl="5">
              <a:buNone/>
              <a:defRPr sz="3200"/>
            </a:lvl6pPr>
            <a:lvl7pPr lvl="6">
              <a:buNone/>
              <a:defRPr sz="3200"/>
            </a:lvl7pPr>
            <a:lvl8pPr lvl="7">
              <a:buNone/>
              <a:defRPr sz="3200"/>
            </a:lvl8pPr>
            <a:lvl9pPr lvl="8">
              <a:buNone/>
              <a:defRPr sz="3200"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" y="0"/>
            <a:ext cx="12192201" cy="6858000"/>
          </a:xfrm>
          <a:prstGeom prst="rect">
            <a:avLst/>
          </a:prstGeom>
        </p:spPr>
      </p:pic>
      <p:sp>
        <p:nvSpPr>
          <p:cNvPr id="12" name="Google Shape;52;p9"/>
          <p:cNvSpPr/>
          <p:nvPr userDrawn="1"/>
        </p:nvSpPr>
        <p:spPr>
          <a:xfrm flipH="1">
            <a:off x="0" y="-7368"/>
            <a:ext cx="2468800" cy="6858000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" name="Google Shape;53;p9"/>
          <p:cNvSpPr/>
          <p:nvPr/>
        </p:nvSpPr>
        <p:spPr>
          <a:xfrm flipH="1">
            <a:off x="-100" y="0"/>
            <a:ext cx="2468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13633" y="1723200"/>
            <a:ext cx="18416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2468800" cy="15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878429" y="1066907"/>
            <a:ext cx="8210153" cy="343313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sz="5867" b="1" dirty="0"/>
              <a:t/>
            </a:r>
            <a:br>
              <a:rPr lang="en-US" sz="5867" b="1" dirty="0"/>
            </a:b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7200" b="1" dirty="0"/>
              <a:t>LA CHARLA INTERIOR </a:t>
            </a:r>
            <a:br>
              <a:rPr lang="en-US" sz="7200" b="1" dirty="0"/>
            </a:br>
            <a:r>
              <a:rPr lang="en-US" sz="7200" dirty="0"/>
              <a:t>Y LA CANCIÓN </a:t>
            </a:r>
            <a:r>
              <a:rPr lang="en-US" sz="7200" b="1" dirty="0"/>
              <a:t>PSICOLÓGICA.</a:t>
            </a:r>
            <a:endParaRPr sz="5333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" y="5527964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67" b="1" dirty="0">
                <a:latin typeface="Source Sans Pro" panose="020B0503030403020204" pitchFamily="34" charset="0"/>
              </a:rPr>
              <a:t>Conferencia 18 / Fase A</a:t>
            </a:r>
            <a:r>
              <a:rPr lang="es-MX" sz="2400" dirty="0">
                <a:latin typeface="Source Sans Pro" panose="020B0503030403020204" pitchFamily="34" charset="0"/>
              </a:rPr>
              <a:t>.</a:t>
            </a:r>
            <a:endParaRPr lang="en-US" sz="2400" dirty="0">
              <a:latin typeface="Source Sans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4798"/>
          <a:stretch/>
        </p:blipFill>
        <p:spPr>
          <a:xfrm>
            <a:off x="8372819" y="341858"/>
            <a:ext cx="3466643" cy="65014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1" y="5779347"/>
            <a:ext cx="2163868" cy="83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4"/>
          <a:stretch/>
        </p:blipFill>
        <p:spPr>
          <a:xfrm>
            <a:off x="6705600" y="1520000"/>
            <a:ext cx="5486400" cy="5377069"/>
          </a:xfrm>
          <a:prstGeom prst="rect">
            <a:avLst/>
          </a:prstGeom>
        </p:spPr>
      </p:pic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8" name="Google Shape;82;p13"/>
          <p:cNvSpPr txBox="1">
            <a:spLocks noGrp="1"/>
          </p:cNvSpPr>
          <p:nvPr>
            <p:ph type="body" idx="2"/>
          </p:nvPr>
        </p:nvSpPr>
        <p:spPr>
          <a:xfrm>
            <a:off x="718974" y="4410837"/>
            <a:ext cx="5986626" cy="16026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just">
              <a:buNone/>
            </a:pPr>
            <a:r>
              <a:rPr lang="es-MX" sz="2800" b="1" i="1" dirty="0"/>
              <a:t>"Así que todas </a:t>
            </a:r>
            <a:r>
              <a:rPr lang="es-MX" sz="2800" b="1" i="1" dirty="0">
                <a:solidFill>
                  <a:srgbClr val="0DB7C4"/>
                </a:solidFill>
              </a:rPr>
              <a:t>las cosas que queráis que los hombres hagan con vosotros, </a:t>
            </a:r>
            <a:r>
              <a:rPr lang="es-MX" sz="2800" b="1" i="1" dirty="0"/>
              <a:t>así también haced vosotros con ellos". </a:t>
            </a:r>
            <a:r>
              <a:rPr lang="es-MX" sz="2800" dirty="0"/>
              <a:t>(Mateo: VII, 12).</a:t>
            </a:r>
            <a:endParaRPr lang="es-MX" sz="2800" b="1" dirty="0"/>
          </a:p>
        </p:txBody>
      </p:sp>
      <p:sp>
        <p:nvSpPr>
          <p:cNvPr id="7" name="Google Shape;82;p13"/>
          <p:cNvSpPr txBox="1">
            <a:spLocks noGrp="1"/>
          </p:cNvSpPr>
          <p:nvPr>
            <p:ph type="body" idx="2"/>
          </p:nvPr>
        </p:nvSpPr>
        <p:spPr>
          <a:xfrm>
            <a:off x="718974" y="2986157"/>
            <a:ext cx="6151509" cy="154124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 indent="0" algn="just">
              <a:buNone/>
            </a:pPr>
            <a:r>
              <a:rPr lang="es-MX" sz="3000" dirty="0">
                <a:latin typeface="Source Sans Pro" panose="020B0503030403020204" pitchFamily="34" charset="0"/>
              </a:rPr>
              <a:t>Debemos preguntarnos cuando nosotros hemos </a:t>
            </a:r>
            <a:r>
              <a:rPr lang="es-MX" sz="3000" b="1" dirty="0">
                <a:latin typeface="Source Sans Pro" panose="020B0503030403020204" pitchFamily="34" charset="0"/>
              </a:rPr>
              <a:t>hecho lo mismo.</a:t>
            </a:r>
          </a:p>
        </p:txBody>
      </p:sp>
      <p:sp>
        <p:nvSpPr>
          <p:cNvPr id="9" name="Google Shape;90;p14"/>
          <p:cNvSpPr txBox="1">
            <a:spLocks/>
          </p:cNvSpPr>
          <p:nvPr/>
        </p:nvSpPr>
        <p:spPr>
          <a:xfrm>
            <a:off x="556789" y="1430701"/>
            <a:ext cx="6805203" cy="172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3.PONERNOS </a:t>
            </a:r>
            <a:r>
              <a:rPr lang="es-MX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EN LOS </a:t>
            </a:r>
            <a:r>
              <a:rPr lang="es-MX" sz="4400" b="1" dirty="0">
                <a:solidFill>
                  <a:srgbClr val="0DB7C4"/>
                </a:solidFill>
                <a:latin typeface="Source Sans Pro" panose="020B0503030403020204" pitchFamily="34" charset="0"/>
              </a:rPr>
              <a:t>ZAPATOS DE LOS DEMÁS</a:t>
            </a:r>
            <a:endParaRPr lang="en-US" sz="4400" b="1" dirty="0">
              <a:solidFill>
                <a:srgbClr val="0DB7C4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940774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Charla Interior</a:t>
            </a:r>
            <a:endParaRPr sz="2667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2468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5" name="Google Shape;82;p13"/>
          <p:cNvSpPr txBox="1">
            <a:spLocks/>
          </p:cNvSpPr>
          <p:nvPr/>
        </p:nvSpPr>
        <p:spPr>
          <a:xfrm>
            <a:off x="-190832" y="2155974"/>
            <a:ext cx="2684932" cy="154124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64" algn="ctr"/>
            <a:r>
              <a:rPr lang="es-CO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ource Sans Pro" panose="020B0503030403020204" pitchFamily="34" charset="0"/>
              </a:rPr>
              <a:t>“LO QUE VERDADERAMENTE CUENTA EN ESTOS ESTUDIOS ES LA </a:t>
            </a:r>
            <a:r>
              <a:rPr lang="es-CO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ource Sans Pro" panose="020B0503030403020204" pitchFamily="34" charset="0"/>
              </a:rPr>
              <a:t>MANERA COMO LOS HOMBRES SE COMPORTAN INTERNA E INVISIBLEMENTE LOS UNOS CON LOS OTROS”. </a:t>
            </a:r>
            <a:endParaRPr lang="es-MX" sz="2000" b="1" dirty="0">
              <a:solidFill>
                <a:schemeClr val="accent6">
                  <a:lumMod val="20000"/>
                  <a:lumOff val="80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0" y="1801091"/>
            <a:ext cx="12192000" cy="216130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9600" i="0" dirty="0"/>
              <a:t>LA CANCIÓN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9600" b="1" i="0" dirty="0"/>
              <a:t>PSICOLÓGICA</a:t>
            </a:r>
            <a:endParaRPr lang="es-MX" sz="96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04800" y="906019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Canción Psicológica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892701" y="1554075"/>
            <a:ext cx="3120500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¿QUÉ ES?</a:t>
            </a:r>
            <a:endParaRPr lang="en-US" sz="5400" b="1" dirty="0">
              <a:solidFill>
                <a:srgbClr val="5A5A5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Google Shape;82;p13"/>
          <p:cNvSpPr txBox="1">
            <a:spLocks noGrp="1"/>
          </p:cNvSpPr>
          <p:nvPr>
            <p:ph type="body" idx="2"/>
          </p:nvPr>
        </p:nvSpPr>
        <p:spPr>
          <a:xfrm>
            <a:off x="892700" y="5757111"/>
            <a:ext cx="6328999" cy="12656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ctr">
              <a:buNone/>
            </a:pPr>
            <a:r>
              <a:rPr lang="es-MX" sz="2800" dirty="0" smtClean="0"/>
              <a:t>Es la repetición constante de una charla interna apoyada en el </a:t>
            </a:r>
            <a:r>
              <a:rPr lang="es-MX" sz="2800" b="1" dirty="0" smtClean="0"/>
              <a:t>DOLOR</a:t>
            </a:r>
            <a:r>
              <a:rPr lang="es-MX" sz="2800" dirty="0" smtClean="0"/>
              <a:t>.</a:t>
            </a:r>
            <a:endParaRPr lang="es-MX" sz="2800" b="1" dirty="0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8869"/>
          <a:stretch>
            <a:fillRect/>
          </a:stretch>
        </p:blipFill>
        <p:spPr bwMode="auto">
          <a:xfrm>
            <a:off x="1912110" y="2776636"/>
            <a:ext cx="4202181" cy="287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800" y="1602211"/>
            <a:ext cx="4902200" cy="52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04800" y="906019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Canción Psicológica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1" name="Google Shape;90;p14"/>
          <p:cNvSpPr txBox="1">
            <a:spLocks/>
          </p:cNvSpPr>
          <p:nvPr/>
        </p:nvSpPr>
        <p:spPr>
          <a:xfrm>
            <a:off x="949040" y="1399284"/>
            <a:ext cx="5098357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¿CUÁL ES SU </a:t>
            </a:r>
          </a:p>
          <a:p>
            <a:pPr algn="ctr"/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FUNDAMENTO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Google Shape;90;p14"/>
          <p:cNvSpPr txBox="1">
            <a:spLocks/>
          </p:cNvSpPr>
          <p:nvPr/>
        </p:nvSpPr>
        <p:spPr>
          <a:xfrm>
            <a:off x="949040" y="4540705"/>
            <a:ext cx="5028124" cy="156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AUTO-</a:t>
            </a:r>
            <a:r>
              <a:rPr lang="es-MX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CONSIDERACIÓN</a:t>
            </a:r>
            <a:endParaRPr lang="es-MX" sz="4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  <a:p>
            <a:pPr algn="ctr"/>
            <a:endParaRPr lang="en-US" sz="4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12836" r="5971" b="3147"/>
          <a:stretch/>
        </p:blipFill>
        <p:spPr>
          <a:xfrm>
            <a:off x="5977164" y="1518825"/>
            <a:ext cx="433392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Marcador de texto 3"/>
          <p:cNvSpPr txBox="1">
            <a:spLocks/>
          </p:cNvSpPr>
          <p:nvPr/>
        </p:nvSpPr>
        <p:spPr>
          <a:xfrm>
            <a:off x="3744916" y="3339724"/>
            <a:ext cx="2232248" cy="674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Yo que soy </a:t>
            </a:r>
          </a:p>
          <a:p>
            <a:pPr algn="ctr"/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tan bueno</a:t>
            </a:r>
            <a:endParaRPr lang="es-CO" sz="24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5" name="Marcador de texto 3"/>
          <p:cNvSpPr txBox="1">
            <a:spLocks/>
          </p:cNvSpPr>
          <p:nvPr/>
        </p:nvSpPr>
        <p:spPr>
          <a:xfrm>
            <a:off x="6960096" y="500880"/>
            <a:ext cx="3153829" cy="674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mal que me</a:t>
            </a:r>
          </a:p>
          <a:p>
            <a:pPr algn="ctr"/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pagaron                </a:t>
            </a:r>
          </a:p>
          <a:p>
            <a:pPr algn="ctr"/>
            <a:endParaRPr lang="es-CO" sz="2400" dirty="0" smtClean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Marcador de texto 3"/>
          <p:cNvSpPr txBox="1">
            <a:spLocks/>
          </p:cNvSpPr>
          <p:nvPr/>
        </p:nvSpPr>
        <p:spPr>
          <a:xfrm>
            <a:off x="9564135" y="2829877"/>
            <a:ext cx="3175924" cy="674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Odio y </a:t>
            </a:r>
          </a:p>
          <a:p>
            <a:pPr algn="ctr"/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Resentimiento</a:t>
            </a:r>
          </a:p>
          <a:p>
            <a:pPr algn="ctr"/>
            <a:endParaRPr lang="es-CO" sz="2400" dirty="0" smtClean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5558471" y="3549501"/>
            <a:ext cx="1041685" cy="25447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8356991" y="1455254"/>
            <a:ext cx="360040" cy="11021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9112377" y="3174766"/>
            <a:ext cx="1512168" cy="10275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04800" y="906019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800" dirty="0">
                <a:latin typeface="Source Sans Pro" panose="020B0503030403020204" pitchFamily="34" charset="0"/>
              </a:rPr>
              <a:t>La </a:t>
            </a:r>
            <a:r>
              <a:rPr lang="en" sz="2800" dirty="0" smtClean="0">
                <a:latin typeface="Source Sans Pro" panose="020B0503030403020204" pitchFamily="34" charset="0"/>
              </a:rPr>
              <a:t>Canción Psicológica</a:t>
            </a:r>
            <a:endParaRPr sz="2800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892700" y="1348737"/>
            <a:ext cx="7768700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¿CÓMO </a:t>
            </a:r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SE PROCESA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12" y="2349570"/>
            <a:ext cx="3524338" cy="23466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50" y="2349570"/>
            <a:ext cx="3456962" cy="2346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2161415"/>
            <a:ext cx="3632200" cy="25347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12" y="4696192"/>
            <a:ext cx="3524338" cy="2161808"/>
          </a:xfrm>
          <a:prstGeom prst="rect">
            <a:avLst/>
          </a:prstGeom>
        </p:spPr>
      </p:pic>
      <p:pic>
        <p:nvPicPr>
          <p:cNvPr id="14" name="Picture 2" descr="5 señales preocupantes de que estás física y mentalmente agotado ...">
            <a:extLst>
              <a:ext uri="{FF2B5EF4-FFF2-40B4-BE49-F238E27FC236}">
                <a16:creationId xmlns="" xmlns:a16="http://schemas.microsoft.com/office/drawing/2014/main" id="{C10AA803-7A5C-4EDD-B414-17B45E941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/>
          <a:stretch/>
        </p:blipFill>
        <p:spPr bwMode="auto">
          <a:xfrm>
            <a:off x="4777050" y="4696192"/>
            <a:ext cx="3401750" cy="21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4696193"/>
            <a:ext cx="3632200" cy="21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699" y="906018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Canción Psicológica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820813" y="1493622"/>
            <a:ext cx="5825599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48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CONSECUENCIAS</a:t>
            </a:r>
            <a:endParaRPr lang="en-US" sz="4800" b="1" dirty="0">
              <a:solidFill>
                <a:srgbClr val="5A5A5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20813" y="2236819"/>
            <a:ext cx="49199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es-CO" sz="2000" b="1" dirty="0" smtClean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DUERME </a:t>
            </a: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COMPLETAMENTE LA CONCIENCIA</a:t>
            </a: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.</a:t>
            </a:r>
          </a:p>
          <a:p>
            <a:pPr>
              <a:buClr>
                <a:schemeClr val="bg2"/>
              </a:buClr>
            </a:pPr>
            <a:endParaRPr lang="es-CO" sz="2000" b="1" dirty="0" smtClean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PERDIDA DE GRANDES CANTIDADES DE ENERGÍA</a:t>
            </a:r>
            <a:endParaRPr lang="es-CO" sz="2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s-CO" sz="2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TODOS LOS YOES SE FORTIFICAN.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s-CO" sz="2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MALAS RELACIONES-TELEPATÍA</a:t>
            </a:r>
            <a:endParaRPr lang="es-CO" sz="2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s-CO" sz="2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NO PUEDE SUBIR </a:t>
            </a: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NINGÚN </a:t>
            </a: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NIVEL DE SER.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s-CO" sz="2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ATRAE DESGRACIAS</a:t>
            </a:r>
          </a:p>
        </p:txBody>
      </p:sp>
      <p:pic>
        <p:nvPicPr>
          <p:cNvPr id="13" name="Picture 6" descr="https://static.chilango.com/media/2011/08/05/te-o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52" y="2379482"/>
            <a:ext cx="3502248" cy="21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demedicina.com/wp-content/uploads/glucosamina-articulaciones-chico-llorando-dolor-600x3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52" y="0"/>
            <a:ext cx="3502248" cy="23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mivipra.files.wordpress.com/2015/08/malasuert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8" r="27762"/>
          <a:stretch/>
        </p:blipFill>
        <p:spPr bwMode="auto">
          <a:xfrm>
            <a:off x="5844317" y="3230800"/>
            <a:ext cx="2852865" cy="36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752" y="4552917"/>
            <a:ext cx="3514725" cy="23050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3" r="32718"/>
          <a:stretch/>
        </p:blipFill>
        <p:spPr>
          <a:xfrm>
            <a:off x="5935774" y="86816"/>
            <a:ext cx="2669952" cy="30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699" y="906018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Canción Psicológica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803799" y="1602210"/>
            <a:ext cx="4865036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¿CÓMO </a:t>
            </a:r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TRABAJARLA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Picture 2" descr="https://clago2015.files.wordpress.com/2014/10/per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98" y="0"/>
            <a:ext cx="672360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2;p13"/>
          <p:cNvSpPr txBox="1">
            <a:spLocks/>
          </p:cNvSpPr>
          <p:nvPr/>
        </p:nvSpPr>
        <p:spPr>
          <a:xfrm>
            <a:off x="187280" y="3931104"/>
            <a:ext cx="5481555" cy="10085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463" algn="ctr">
              <a:spcBef>
                <a:spcPts val="0"/>
              </a:spcBef>
            </a:pPr>
            <a:r>
              <a:rPr lang="es-MX" sz="2800" i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Sólo </a:t>
            </a:r>
            <a:r>
              <a:rPr lang="es-MX" sz="2800" b="1" i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es posible </a:t>
            </a:r>
            <a:r>
              <a:rPr lang="es-MX" sz="2800" i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el crecimiento </a:t>
            </a:r>
          </a:p>
          <a:p>
            <a:pPr marL="135463" algn="ctr">
              <a:spcBef>
                <a:spcPts val="0"/>
              </a:spcBef>
            </a:pPr>
            <a:r>
              <a:rPr lang="es-MX" sz="2800" i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anímico mediante el</a:t>
            </a:r>
            <a:endParaRPr lang="es-MX" sz="2800" i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Google Shape;82;p13"/>
          <p:cNvSpPr txBox="1">
            <a:spLocks/>
          </p:cNvSpPr>
          <p:nvPr/>
        </p:nvSpPr>
        <p:spPr>
          <a:xfrm>
            <a:off x="595988" y="4714909"/>
            <a:ext cx="4664137" cy="7892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463" algn="ctr"/>
            <a:r>
              <a:rPr lang="es-MX" sz="4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PERDÓN</a:t>
            </a:r>
            <a:r>
              <a:rPr lang="es-MX" sz="4400" b="1" dirty="0" smtClean="0">
                <a:solidFill>
                  <a:srgbClr val="5A5A5A"/>
                </a:solidFill>
                <a:latin typeface="Source Sans Pro" panose="020B0503030403020204" pitchFamily="34" charset="0"/>
              </a:rPr>
              <a:t> </a:t>
            </a:r>
            <a:r>
              <a:rPr lang="es-MX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 LOS OTROS.</a:t>
            </a:r>
            <a:endParaRPr lang="es-MX" sz="4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2;p13"/>
          <p:cNvSpPr txBox="1">
            <a:spLocks noGrp="1"/>
          </p:cNvSpPr>
          <p:nvPr>
            <p:ph type="body" idx="1"/>
          </p:nvPr>
        </p:nvSpPr>
        <p:spPr>
          <a:xfrm>
            <a:off x="1067446" y="2568516"/>
            <a:ext cx="7566422" cy="62517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597" indent="0" algn="just">
              <a:buNone/>
            </a:pPr>
            <a:r>
              <a:rPr lang="es-MX" sz="2400" b="1" dirty="0">
                <a:latin typeface="Source Sans Pro" panose="020B0503030403020204" pitchFamily="34" charset="0"/>
              </a:rPr>
              <a:t>El sentimiento </a:t>
            </a:r>
            <a:r>
              <a:rPr lang="es-MX" sz="2400" dirty="0">
                <a:latin typeface="Source Sans Pro" panose="020B0503030403020204" pitchFamily="34" charset="0"/>
              </a:rPr>
              <a:t>de que a uno le deben, </a:t>
            </a:r>
            <a:r>
              <a:rPr lang="es-MX" sz="2400" b="1" dirty="0">
                <a:latin typeface="Source Sans Pro" panose="020B0503030403020204" pitchFamily="34" charset="0"/>
              </a:rPr>
              <a:t>el dolor </a:t>
            </a:r>
            <a:r>
              <a:rPr lang="es-MX" sz="2400" dirty="0">
                <a:latin typeface="Source Sans Pro" panose="020B0503030403020204" pitchFamily="34" charset="0"/>
              </a:rPr>
              <a:t>por los males que otros le causaron, etc., </a:t>
            </a:r>
            <a:r>
              <a:rPr lang="es-MX" sz="2400" b="1" dirty="0">
                <a:latin typeface="Source Sans Pro" panose="020B0503030403020204" pitchFamily="34" charset="0"/>
              </a:rPr>
              <a:t>detiene todo progreso interior del alma.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1067446" y="4857903"/>
            <a:ext cx="7566422" cy="16989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597" indent="0" algn="just">
              <a:buNone/>
            </a:pPr>
            <a:r>
              <a:rPr lang="es-MX" sz="2000" i="1" dirty="0">
                <a:latin typeface="Source Sans Pro" panose="020B0503030403020204" pitchFamily="34" charset="0"/>
              </a:rPr>
              <a:t>“Ponte de acuerdo con tu adversario pronto, en tanto estás con él en el camino, no sea que el adversario te entregue al juez, y el juez al alguacil, y seas echado en la cárcel. De cierto os digo que no saldrás de allí, hasta que pagues el último cuadrante”. </a:t>
            </a:r>
            <a:endParaRPr lang="es-MX" sz="2000" i="1" dirty="0" smtClean="0">
              <a:latin typeface="Source Sans Pro" panose="020B0503030403020204" pitchFamily="34" charset="0"/>
            </a:endParaRPr>
          </a:p>
          <a:p>
            <a:pPr marL="101597" indent="0" algn="just">
              <a:buNone/>
            </a:pPr>
            <a:r>
              <a:rPr lang="es-MX" sz="20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(</a:t>
            </a:r>
            <a:r>
              <a:rPr lang="es-MX" sz="2000" b="1" dirty="0">
                <a:solidFill>
                  <a:srgbClr val="0DB7C4"/>
                </a:solidFill>
                <a:latin typeface="Source Sans Pro" panose="020B0503030403020204" pitchFamily="34" charset="0"/>
              </a:rPr>
              <a:t>Mateo, V, 25, 26).</a:t>
            </a:r>
          </a:p>
        </p:txBody>
      </p:sp>
      <p:sp>
        <p:nvSpPr>
          <p:cNvPr id="21" name="Google Shape;82;p13"/>
          <p:cNvSpPr txBox="1">
            <a:spLocks/>
          </p:cNvSpPr>
          <p:nvPr/>
        </p:nvSpPr>
        <p:spPr>
          <a:xfrm>
            <a:off x="596340" y="1250433"/>
            <a:ext cx="8208523" cy="436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597" indent="0" algn="ctr">
              <a:spcBef>
                <a:spcPts val="0"/>
              </a:spcBef>
              <a:buFont typeface="Source Sans Pro"/>
              <a:buNone/>
            </a:pPr>
            <a:r>
              <a:rPr lang="es-MX" sz="2500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así como nosotros </a:t>
            </a:r>
            <a:r>
              <a:rPr lang="es-MX" sz="25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perdonamos</a:t>
            </a:r>
            <a:endParaRPr lang="es-MX" sz="2500" b="1" dirty="0">
              <a:solidFill>
                <a:srgbClr val="0DB7C4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Google Shape;90;p14"/>
          <p:cNvSpPr txBox="1">
            <a:spLocks/>
          </p:cNvSpPr>
          <p:nvPr/>
        </p:nvSpPr>
        <p:spPr>
          <a:xfrm>
            <a:off x="596340" y="3972278"/>
            <a:ext cx="8208910" cy="77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3900" b="1" dirty="0">
                <a:solidFill>
                  <a:srgbClr val="415665"/>
                </a:solidFill>
                <a:latin typeface="Source Sans Pro" panose="020B0503030403020204" pitchFamily="34" charset="0"/>
              </a:rPr>
              <a:t>JESÚS EL GRAN KABIR, </a:t>
            </a:r>
            <a:r>
              <a:rPr lang="es-MX" sz="3900" b="1" dirty="0">
                <a:solidFill>
                  <a:srgbClr val="0DB7C4"/>
                </a:solidFill>
                <a:latin typeface="Source Sans Pro" panose="020B0503030403020204" pitchFamily="34" charset="0"/>
              </a:rPr>
              <a:t>DIJO.</a:t>
            </a:r>
            <a:endParaRPr lang="en-US" sz="3900" b="1" dirty="0">
              <a:solidFill>
                <a:srgbClr val="0DB7C4"/>
              </a:solidFill>
              <a:latin typeface="Source Sans Pro" panose="020B0503030403020204" pitchFamily="34" charset="0"/>
            </a:endParaRPr>
          </a:p>
        </p:txBody>
      </p:sp>
      <p:sp>
        <p:nvSpPr>
          <p:cNvPr id="23" name="Google Shape;90;p14"/>
          <p:cNvSpPr txBox="1">
            <a:spLocks/>
          </p:cNvSpPr>
          <p:nvPr/>
        </p:nvSpPr>
        <p:spPr>
          <a:xfrm>
            <a:off x="424958" y="758923"/>
            <a:ext cx="8208910" cy="67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3200" b="1" dirty="0">
                <a:solidFill>
                  <a:srgbClr val="415665"/>
                </a:solidFill>
                <a:latin typeface="Source Sans Pro" panose="020B0503030403020204" pitchFamily="34" charset="0"/>
              </a:rPr>
              <a:t>“Perdónanos nuestras deudas</a:t>
            </a:r>
            <a:endParaRPr lang="en-US" sz="3200" b="1" dirty="0">
              <a:solidFill>
                <a:srgbClr val="415665"/>
              </a:solidFill>
              <a:latin typeface="Source Sans Pro" panose="020B0503030403020204" pitchFamily="34" charset="0"/>
            </a:endParaRPr>
          </a:p>
        </p:txBody>
      </p:sp>
      <p:sp>
        <p:nvSpPr>
          <p:cNvPr id="24" name="Google Shape;90;p14"/>
          <p:cNvSpPr txBox="1">
            <a:spLocks/>
          </p:cNvSpPr>
          <p:nvPr/>
        </p:nvSpPr>
        <p:spPr>
          <a:xfrm>
            <a:off x="746202" y="1648565"/>
            <a:ext cx="8208910" cy="77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3900" b="1" dirty="0">
                <a:solidFill>
                  <a:srgbClr val="415665"/>
                </a:solidFill>
                <a:latin typeface="Source Sans Pro" panose="020B0503030403020204" pitchFamily="34" charset="0"/>
              </a:rPr>
              <a:t>A NUESTROS </a:t>
            </a:r>
            <a:r>
              <a:rPr lang="es-MX" sz="39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DEUDORES”.</a:t>
            </a:r>
            <a:endParaRPr lang="en-US" sz="3900" b="1" dirty="0">
              <a:solidFill>
                <a:srgbClr val="0DB7C4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5" y="0"/>
            <a:ext cx="3237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699" y="906018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Canción Psicológica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803799" y="1602210"/>
            <a:ext cx="4865036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LIBRITO DE </a:t>
            </a:r>
          </a:p>
          <a:p>
            <a:r>
              <a:rPr lang="es-MX" sz="5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CUENTAS</a:t>
            </a:r>
            <a:endParaRPr lang="en-US" sz="5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Google Shape;82;p13"/>
          <p:cNvSpPr txBox="1">
            <a:spLocks/>
          </p:cNvSpPr>
          <p:nvPr/>
        </p:nvSpPr>
        <p:spPr>
          <a:xfrm>
            <a:off x="672188" y="3670749"/>
            <a:ext cx="4664137" cy="7892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8363" indent="-3429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BUENO</a:t>
            </a:r>
            <a:r>
              <a:rPr lang="es-MX" sz="28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QUE </a:t>
            </a:r>
            <a:r>
              <a:rPr lang="es-MX" sz="28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HE SIDO</a:t>
            </a:r>
          </a:p>
          <a:p>
            <a:pPr marL="478363" indent="-3429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MAL QUE ME </a:t>
            </a:r>
            <a:r>
              <a:rPr lang="es-MX" sz="28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HAN PAGADO</a:t>
            </a:r>
          </a:p>
          <a:p>
            <a:pPr marL="478363" indent="-3429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SALDO O </a:t>
            </a:r>
            <a:r>
              <a:rPr lang="es-MX" sz="28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VENGANZA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B87E3C2-EC8F-44EA-86D8-E00DAD4F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325" y="0"/>
            <a:ext cx="6855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1400" y="5559961"/>
            <a:ext cx="1046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Objetivo: 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Conocer qué es la </a:t>
            </a:r>
            <a:r>
              <a:rPr lang="es-CO" sz="2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charla interior 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y la </a:t>
            </a:r>
            <a:r>
              <a:rPr lang="es-CO" sz="2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canción psicológica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, en qué se fundamentan, </a:t>
            </a: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cómo 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están compuestas, cuáles son sus consecuencias y </a:t>
            </a:r>
            <a:r>
              <a:rPr lang="es-CO" sz="2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cómo </a:t>
            </a:r>
            <a:r>
              <a:rPr lang="es-CO" sz="2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trabajarlas.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Aprender a solucionar los </a:t>
            </a:r>
            <a:r>
              <a:rPr lang="es-CO" sz="2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resentimientos.</a:t>
            </a:r>
            <a:endParaRPr lang="es-CO" sz="2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62" y="302807"/>
            <a:ext cx="8229030" cy="492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1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0" y="1801091"/>
            <a:ext cx="12192000" cy="216130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6600" i="0" dirty="0" smtClean="0"/>
              <a:t>¿CÓMO ELIMINAR LA </a:t>
            </a:r>
            <a:r>
              <a:rPr lang="es-MX" sz="6600" i="0" dirty="0"/>
              <a:t>CANCIÓN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6600" b="1" i="0" dirty="0" smtClean="0"/>
              <a:t>PSICOLÓGICA?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6600" b="1" i="0" dirty="0" smtClean="0"/>
              <a:t> </a:t>
            </a:r>
            <a:r>
              <a:rPr lang="es-MX" sz="6600" i="0" dirty="0" smtClean="0"/>
              <a:t>TRABAJAR EL </a:t>
            </a:r>
            <a:r>
              <a:rPr lang="es-MX" sz="6600" b="1" i="0" dirty="0" smtClean="0"/>
              <a:t>LIBRITO DE CUENTAS</a:t>
            </a:r>
            <a:endParaRPr lang="es-MX" sz="66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2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823808"/>
            <a:ext cx="7095600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¿</a:t>
            </a:r>
            <a:r>
              <a:rPr lang="en" sz="2667" dirty="0" smtClean="0">
                <a:latin typeface="Source Sans Pro" panose="020B0503030403020204" pitchFamily="34" charset="0"/>
              </a:rPr>
              <a:t>Cómo Eliminar la  Canción Psicológica?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00" y="1868041"/>
            <a:ext cx="9144000" cy="3892594"/>
          </a:xfrm>
          <a:prstGeom prst="rect">
            <a:avLst/>
          </a:prstGeom>
        </p:spPr>
      </p:pic>
      <p:sp>
        <p:nvSpPr>
          <p:cNvPr id="10" name="Google Shape;90;p14"/>
          <p:cNvSpPr txBox="1">
            <a:spLocks/>
          </p:cNvSpPr>
          <p:nvPr/>
        </p:nvSpPr>
        <p:spPr>
          <a:xfrm>
            <a:off x="2251598" y="1418731"/>
            <a:ext cx="11134202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YO BUENO </a:t>
            </a:r>
            <a:r>
              <a:rPr lang="es-MX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(FALSO SENTIMIENTO)</a:t>
            </a:r>
            <a:endParaRPr lang="en-US" sz="4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94100" y="5801648"/>
            <a:ext cx="8511108" cy="674024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¿Qué defectos 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</a:t>
            </a: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staban detrás de tanta </a:t>
            </a:r>
            <a:r>
              <a:rPr lang="es-CO" sz="2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supuesta bondad</a:t>
            </a: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s-CO" sz="24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Marcador de texto 3"/>
          <p:cNvSpPr txBox="1">
            <a:spLocks/>
          </p:cNvSpPr>
          <p:nvPr/>
        </p:nvSpPr>
        <p:spPr>
          <a:xfrm>
            <a:off x="2717492" y="6372744"/>
            <a:ext cx="7344816" cy="67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¿Cuáles eran mis verdaderos </a:t>
            </a:r>
            <a:r>
              <a:rPr lang="es-CO" sz="2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intereses escondidos</a:t>
            </a: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s-CO" sz="24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823808"/>
            <a:ext cx="7095600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¿</a:t>
            </a:r>
            <a:r>
              <a:rPr lang="en" sz="2667" dirty="0" smtClean="0">
                <a:latin typeface="Source Sans Pro" panose="020B0503030403020204" pitchFamily="34" charset="0"/>
              </a:rPr>
              <a:t>Cómo Eliminar la  Canción Psicológica?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10" name="Google Shape;90;p14"/>
          <p:cNvSpPr txBox="1">
            <a:spLocks/>
          </p:cNvSpPr>
          <p:nvPr/>
        </p:nvSpPr>
        <p:spPr>
          <a:xfrm>
            <a:off x="1324498" y="1392845"/>
            <a:ext cx="11134202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YO VICTIMA </a:t>
            </a:r>
            <a:r>
              <a:rPr lang="es-MX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(LO MAL QUE ME PAGARON)</a:t>
            </a:r>
            <a:endParaRPr lang="en-US" sz="4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03" y="2089037"/>
            <a:ext cx="8912125" cy="3515074"/>
          </a:xfrm>
          <a:prstGeom prst="rect">
            <a:avLst/>
          </a:prstGeom>
        </p:spPr>
      </p:pic>
      <p:sp>
        <p:nvSpPr>
          <p:cNvPr id="13" name="Marcador de texto 3"/>
          <p:cNvSpPr txBox="1">
            <a:spLocks/>
          </p:cNvSpPr>
          <p:nvPr/>
        </p:nvSpPr>
        <p:spPr>
          <a:xfrm>
            <a:off x="1783902" y="5604111"/>
            <a:ext cx="8912125" cy="690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¿Cuántas veces y a quiénes </a:t>
            </a:r>
            <a:r>
              <a:rPr lang="es-CO" sz="2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le he hecho 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</a:t>
            </a: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que me hicieron? </a:t>
            </a:r>
          </a:p>
          <a:p>
            <a:pPr marL="342900" indent="-3429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</a:t>
            </a:r>
            <a:r>
              <a:rPr lang="es-CO" sz="2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He pensado 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en hacer lo que me hicieron? </a:t>
            </a:r>
            <a:endParaRPr lang="es-CO" sz="2400" dirty="0" smtClean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¿Por que </a:t>
            </a:r>
            <a:r>
              <a:rPr lang="es-CO" sz="2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actué así</a:t>
            </a:r>
            <a:r>
              <a:rPr lang="es-CO" sz="24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 </a:t>
            </a:r>
            <a:r>
              <a:rPr lang="es-CO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	</a:t>
            </a:r>
          </a:p>
          <a:p>
            <a:pPr marL="342900" indent="-3429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sz="24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803799" y="1602210"/>
            <a:ext cx="4865036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LEY DE </a:t>
            </a:r>
            <a:r>
              <a:rPr lang="es-MX" sz="5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MISERICORDIA</a:t>
            </a:r>
            <a:endParaRPr lang="en-US" sz="5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823808"/>
            <a:ext cx="7095600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¿</a:t>
            </a:r>
            <a:r>
              <a:rPr lang="en" sz="2667" dirty="0" smtClean="0">
                <a:latin typeface="Source Sans Pro" panose="020B0503030403020204" pitchFamily="34" charset="0"/>
              </a:rPr>
              <a:t>Cómo Eliminar la  Canción Psicológica?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10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95872" y="3444442"/>
            <a:ext cx="6287527" cy="265013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2400" dirty="0">
                <a:solidFill>
                  <a:schemeClr val="tx1">
                    <a:lumMod val="75000"/>
                  </a:schemeClr>
                </a:solidFill>
              </a:rPr>
              <a:t>Si nos deben, </a:t>
            </a:r>
            <a:r>
              <a:rPr lang="es-MX" sz="2400" b="1" dirty="0">
                <a:solidFill>
                  <a:schemeClr val="bg2"/>
                </a:solidFill>
              </a:rPr>
              <a:t>debemos</a:t>
            </a:r>
            <a:r>
              <a:rPr lang="es-MX" sz="2400" dirty="0">
                <a:solidFill>
                  <a:schemeClr val="tx1">
                    <a:lumMod val="75000"/>
                  </a:schemeClr>
                </a:solidFill>
              </a:rPr>
              <a:t>. Si exigimos que se nos pague hasta el último denario</a:t>
            </a:r>
            <a:r>
              <a:rPr lang="es-MX" sz="2400" dirty="0"/>
              <a:t>, </a:t>
            </a:r>
            <a:r>
              <a:rPr lang="es-MX" sz="2400" b="1" dirty="0">
                <a:solidFill>
                  <a:schemeClr val="bg2"/>
                </a:solidFill>
              </a:rPr>
              <a:t>debemos pagar </a:t>
            </a:r>
            <a:r>
              <a:rPr lang="es-MX" sz="2400" dirty="0">
                <a:solidFill>
                  <a:schemeClr val="tx1">
                    <a:lumMod val="75000"/>
                  </a:schemeClr>
                </a:solidFill>
              </a:rPr>
              <a:t>antes hasta el </a:t>
            </a:r>
            <a:r>
              <a:rPr lang="es-MX" sz="2400" b="1" dirty="0">
                <a:solidFill>
                  <a:schemeClr val="bg2"/>
                </a:solidFill>
              </a:rPr>
              <a:t>último cuadrante</a:t>
            </a:r>
            <a:r>
              <a:rPr lang="es-MX" sz="2400" b="1" dirty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MX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MX" sz="2400" dirty="0" smtClean="0">
                <a:solidFill>
                  <a:schemeClr val="tx1">
                    <a:lumMod val="75000"/>
                  </a:schemeClr>
                </a:solidFill>
              </a:rPr>
              <a:t>Colocarse uno bajo </a:t>
            </a:r>
            <a:r>
              <a:rPr lang="es-MX" sz="2400" b="1" dirty="0" smtClean="0">
                <a:solidFill>
                  <a:schemeClr val="bg2"/>
                </a:solidFill>
              </a:rPr>
              <a:t>leyes innecesarias </a:t>
            </a:r>
            <a:r>
              <a:rPr lang="es-MX" sz="2400" dirty="0" smtClean="0">
                <a:solidFill>
                  <a:schemeClr val="tx1">
                    <a:lumMod val="75000"/>
                  </a:schemeClr>
                </a:solidFill>
              </a:rPr>
              <a:t>es </a:t>
            </a:r>
            <a:r>
              <a:rPr lang="es-MX" sz="2400" dirty="0">
                <a:solidFill>
                  <a:schemeClr val="tx1">
                    <a:lumMod val="75000"/>
                  </a:schemeClr>
                </a:solidFill>
              </a:rPr>
              <a:t>absurdo, mejor es ponerse a sí mismo </a:t>
            </a:r>
            <a:r>
              <a:rPr lang="es-MX" sz="2400" b="1" dirty="0" smtClean="0">
                <a:solidFill>
                  <a:schemeClr val="bg2"/>
                </a:solidFill>
              </a:rPr>
              <a:t>bajo </a:t>
            </a:r>
            <a:r>
              <a:rPr lang="es-MX" sz="2400" b="1" dirty="0">
                <a:solidFill>
                  <a:schemeClr val="bg2"/>
                </a:solidFill>
              </a:rPr>
              <a:t>nuevas influencias</a:t>
            </a:r>
            <a:r>
              <a:rPr lang="es-MX" sz="2400" b="1" dirty="0"/>
              <a:t>. </a:t>
            </a:r>
            <a:endParaRPr lang="es-CO" sz="2400" b="1" noProof="1"/>
          </a:p>
        </p:txBody>
      </p:sp>
      <p:sp>
        <p:nvSpPr>
          <p:cNvPr id="11" name="Marcador de texto 3"/>
          <p:cNvSpPr>
            <a:spLocks noGrp="1"/>
          </p:cNvSpPr>
          <p:nvPr>
            <p:ph type="body" sz="half" idx="2"/>
          </p:nvPr>
        </p:nvSpPr>
        <p:spPr>
          <a:xfrm>
            <a:off x="803799" y="6094577"/>
            <a:ext cx="6347714" cy="674024"/>
          </a:xfrm>
        </p:spPr>
        <p:txBody>
          <a:bodyPr>
            <a:normAutofit fontScale="85000" lnSpcReduction="10000"/>
          </a:bodyPr>
          <a:lstStyle/>
          <a:p>
            <a:pPr marL="135464" indent="0" algn="ctr">
              <a:buNone/>
            </a:pPr>
            <a:r>
              <a:rPr lang="es-CO" sz="3200" b="1" dirty="0" smtClean="0">
                <a:solidFill>
                  <a:schemeClr val="tx1">
                    <a:lumMod val="75000"/>
                  </a:schemeClr>
                </a:solidFill>
              </a:rPr>
              <a:t>Así como juzguemos </a:t>
            </a:r>
            <a:r>
              <a:rPr lang="es-CO" sz="3200" b="1" dirty="0" smtClean="0">
                <a:solidFill>
                  <a:schemeClr val="bg2"/>
                </a:solidFill>
              </a:rPr>
              <a:t>seremos juzgados</a:t>
            </a:r>
            <a:endParaRPr lang="es-CO" sz="3200" b="1" dirty="0">
              <a:solidFill>
                <a:schemeClr val="bg2"/>
              </a:solidFill>
            </a:endParaRPr>
          </a:p>
        </p:txBody>
      </p:sp>
      <p:pic>
        <p:nvPicPr>
          <p:cNvPr id="12" name="Picture 2" descr="http://2.bp.blogspot.com/_9X_ls4ZU6po/Sh3WHRepbkI/AAAAAAAAH2c/Axi6V59QpzU/s400/justi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22" y="1516463"/>
            <a:ext cx="1520991" cy="19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jesuitasaru.org/wp-content/uploads/2016/10/misericordia-600x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4718563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claretianasnorte.es/wp-content/uploads/2015/03/misericord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94100"/>
            <a:ext cx="47244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823808"/>
            <a:ext cx="7095600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¿</a:t>
            </a:r>
            <a:r>
              <a:rPr lang="en" sz="2667" dirty="0" smtClean="0">
                <a:latin typeface="Source Sans Pro" panose="020B0503030403020204" pitchFamily="34" charset="0"/>
              </a:rPr>
              <a:t>Cómo Eliminar la  Canción Psicológica?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10" name="Google Shape;90;p14"/>
          <p:cNvSpPr txBox="1">
            <a:spLocks/>
          </p:cNvSpPr>
          <p:nvPr/>
        </p:nvSpPr>
        <p:spPr>
          <a:xfrm>
            <a:off x="2505598" y="1391815"/>
            <a:ext cx="6841602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SALDO</a:t>
            </a:r>
            <a:r>
              <a:rPr lang="es-MX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(ODIO Y VENGANZA)</a:t>
            </a:r>
            <a:endParaRPr lang="en-US" sz="4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5712" r="1647" b="40242"/>
          <a:stretch/>
        </p:blipFill>
        <p:spPr>
          <a:xfrm>
            <a:off x="1160216" y="2217222"/>
            <a:ext cx="10159494" cy="25181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60216" y="4796671"/>
            <a:ext cx="10159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PERDONAR. </a:t>
            </a:r>
            <a:endParaRPr lang="es-CO" sz="2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s-CO" sz="2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Si perdonamos nos perdonarán a nosotros también </a:t>
            </a:r>
            <a:r>
              <a:rPr lang="es-CO" sz="2000" b="1" dirty="0">
                <a:solidFill>
                  <a:schemeClr val="bg2"/>
                </a:solidFill>
                <a:latin typeface="Source Sans Pro" panose="020B0503030403020204" pitchFamily="34" charset="0"/>
              </a:rPr>
              <a:t>LEY DE MISERICORDIA </a:t>
            </a:r>
            <a:endParaRPr lang="es-CO" sz="2000" dirty="0">
              <a:solidFill>
                <a:schemeClr val="bg2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     CANCELAR </a:t>
            </a: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EL KARMA </a:t>
            </a:r>
            <a:r>
              <a:rPr lang="es-CO" sz="2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	</a:t>
            </a:r>
            <a:endParaRPr lang="es-CO" sz="2000" dirty="0" smtClean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342900" indent="-342900" algn="ctr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¿Si no he pagado mis deudas, </a:t>
            </a: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por qué quiero que los Demás paguen</a:t>
            </a: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</a:p>
          <a:p>
            <a:pPr marL="342900" indent="-342900" algn="ctr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¿Que situaciones debo perdonar y olvidar para que me </a:t>
            </a: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perdonen mis malas acciones</a:t>
            </a: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</a:p>
          <a:p>
            <a:pPr marL="342900" indent="-342900" algn="ctr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¿Que </a:t>
            </a: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acciones debo realizar </a:t>
            </a: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para cancelar mis </a:t>
            </a: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deudas </a:t>
            </a:r>
            <a:r>
              <a:rPr lang="es-CO" sz="2000" b="1" dirty="0" err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Karmicas</a:t>
            </a: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6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699" y="906018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Canción Psicológica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600598" y="1682821"/>
            <a:ext cx="6028801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TIPOS DE </a:t>
            </a:r>
            <a:r>
              <a:rPr lang="es-MX" sz="5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CANTANTES</a:t>
            </a:r>
            <a:endParaRPr lang="en-US" sz="5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Google Shape;82;p13"/>
          <p:cNvSpPr txBox="1">
            <a:spLocks/>
          </p:cNvSpPr>
          <p:nvPr/>
        </p:nvSpPr>
        <p:spPr>
          <a:xfrm>
            <a:off x="909508" y="4137944"/>
            <a:ext cx="5719891" cy="7892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2663" indent="-457200">
              <a:buFont typeface="Wingdings" panose="05000000000000000000" pitchFamily="2" charset="2"/>
              <a:buChar char="Ø"/>
            </a:pPr>
            <a:r>
              <a:rPr lang="es-MX" sz="32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CANTANTES </a:t>
            </a:r>
            <a:r>
              <a:rPr lang="es-MX" sz="32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PÚBLICOS</a:t>
            </a:r>
          </a:p>
          <a:p>
            <a:pPr marL="135463"/>
            <a:endParaRPr lang="es-MX" sz="32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  <a:p>
            <a:pPr marL="592663" indent="-45720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CANTANTES </a:t>
            </a:r>
            <a:r>
              <a:rPr lang="es-MX" sz="32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SOLITARIOS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140"/>
          <a:stretch/>
        </p:blipFill>
        <p:spPr>
          <a:xfrm>
            <a:off x="7061200" y="2997199"/>
            <a:ext cx="5130801" cy="38600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5656" r="18956" b="6263"/>
          <a:stretch/>
        </p:blipFill>
        <p:spPr>
          <a:xfrm>
            <a:off x="10361021" y="4052455"/>
            <a:ext cx="1659871" cy="2412347"/>
          </a:xfrm>
          <a:prstGeom prst="rect">
            <a:avLst/>
          </a:prstGeom>
        </p:spPr>
      </p:pic>
      <p:pic>
        <p:nvPicPr>
          <p:cNvPr id="4098" name="Picture 2" descr="Comunicarnos mejor: los estilos de comunicación | Maxi Cost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5130801" cy="29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2468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-100" y="2660555"/>
            <a:ext cx="246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“SI QUEREMOS TRANSFORMARNOS RADICALMENTE NECESITAMOS SACRIFICAR NUESTROS </a:t>
            </a:r>
            <a:r>
              <a:rPr lang="es-CO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PROPIOS SUFRIMIENTOS”</a:t>
            </a:r>
            <a:endParaRPr lang="es-CO" sz="2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155300" y="0"/>
            <a:ext cx="7881200" cy="502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s-MX" sz="5333" b="1" i="0" dirty="0"/>
              <a:t>PRÓXIMA </a:t>
            </a:r>
          </a:p>
          <a:p>
            <a:pPr marL="0" indent="0">
              <a:buNone/>
            </a:pPr>
            <a:r>
              <a:rPr lang="es-MX" sz="5333" b="1" i="0" dirty="0"/>
              <a:t>CONFERENCIA</a:t>
            </a:r>
            <a:r>
              <a:rPr lang="en" sz="5333" b="1" i="0" dirty="0"/>
              <a:t>.</a:t>
            </a:r>
          </a:p>
          <a:p>
            <a:pPr marL="0" indent="0">
              <a:buNone/>
            </a:pPr>
            <a:r>
              <a:rPr lang="en" sz="3467" b="1" i="0" dirty="0"/>
              <a:t>Conferencia 19 / Fase A</a:t>
            </a:r>
            <a:endParaRPr sz="3467" b="1" i="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4" name="Google Shape;99;p15"/>
          <p:cNvSpPr txBox="1">
            <a:spLocks/>
          </p:cNvSpPr>
          <p:nvPr/>
        </p:nvSpPr>
        <p:spPr>
          <a:xfrm>
            <a:off x="817318" y="5026400"/>
            <a:ext cx="10557164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/>
            <a:r>
              <a:rPr lang="es-MX" sz="2800" b="1" dirty="0"/>
              <a:t>Estados y eventos.</a:t>
            </a:r>
          </a:p>
        </p:txBody>
      </p:sp>
    </p:spTree>
    <p:extLst>
      <p:ext uri="{BB962C8B-B14F-4D97-AF65-F5344CB8AC3E}">
        <p14:creationId xmlns:p14="http://schemas.microsoft.com/office/powerpoint/2010/main" val="41710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80401" y="5154431"/>
            <a:ext cx="7655995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267" dirty="0">
                <a:latin typeface="Dosis" panose="020B0604020202020204" charset="0"/>
              </a:rPr>
              <a:t>75 conferencias prácticas gratis y de entrada libre</a:t>
            </a:r>
          </a:p>
        </p:txBody>
      </p:sp>
      <p:pic>
        <p:nvPicPr>
          <p:cNvPr id="10" name="Imagen 9" descr="Resultado de imagen para LOGO FACEBOOK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1" y="1066800"/>
            <a:ext cx="1560082" cy="14923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2138531" y="1289442"/>
            <a:ext cx="419984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s-MX" sz="3200" b="1" dirty="0">
                <a:solidFill>
                  <a:schemeClr val="tx2">
                    <a:lumMod val="10000"/>
                  </a:schemeClr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CONOCIMIENTO </a:t>
            </a:r>
            <a:r>
              <a:rPr lang="es-MX" sz="3200" b="1" dirty="0" smtClean="0">
                <a:solidFill>
                  <a:schemeClr val="tx2">
                    <a:lumMod val="10000"/>
                  </a:schemeClr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3200" b="1" dirty="0">
                <a:solidFill>
                  <a:schemeClr val="tx2">
                    <a:lumMod val="10000"/>
                  </a:schemeClr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SI MISMO CONFERENCIAS </a:t>
            </a:r>
            <a:endParaRPr lang="es-CO" sz="3200" b="1" dirty="0">
              <a:solidFill>
                <a:schemeClr val="tx2">
                  <a:lumMod val="10000"/>
                </a:schemeClr>
              </a:solidFill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247477" y="41220"/>
            <a:ext cx="4571537" cy="8387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400" dirty="0">
                <a:solidFill>
                  <a:schemeClr val="bg1"/>
                </a:solidFill>
                <a:latin typeface="Dosis" panose="020B0604020202020204" charset="0"/>
              </a:rPr>
              <a:t>Contáctanos:</a:t>
            </a:r>
          </a:p>
        </p:txBody>
      </p:sp>
      <p:pic>
        <p:nvPicPr>
          <p:cNvPr id="2061" name="Picture 13" descr="Logo Youtube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47" y="672200"/>
            <a:ext cx="3819233" cy="23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8641460" y="1175336"/>
            <a:ext cx="3766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 CONOCIMIENTO</a:t>
            </a:r>
          </a:p>
          <a:p>
            <a:pPr algn="ctr"/>
            <a:r>
              <a:rPr lang="es-MX" sz="28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SI MISMO </a:t>
            </a:r>
            <a:endParaRPr lang="es-CO" sz="28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86" y="5154432"/>
            <a:ext cx="1679436" cy="1612669"/>
          </a:xfrm>
          <a:prstGeom prst="rect">
            <a:avLst/>
          </a:prstGeom>
        </p:spPr>
      </p:pic>
      <p:sp>
        <p:nvSpPr>
          <p:cNvPr id="17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CO" dirty="0" smtClean="0"/>
              <a:t>15</a:t>
            </a:r>
            <a:endParaRPr dirty="0"/>
          </a:p>
        </p:txBody>
      </p:sp>
      <p:sp>
        <p:nvSpPr>
          <p:cNvPr id="4" name="AutoShape 6" descr="https://clipart-library.com/images_k/whatsapp-transparent/whatsapp-transparent-9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400"/>
          </a:p>
        </p:txBody>
      </p:sp>
      <p:pic>
        <p:nvPicPr>
          <p:cNvPr id="1034" name="Picture 10" descr="https://2.bp.blogspot.com/-QfS1hyElLFk/XDdD551JV7I/AAAAAAAAGu0/ZwfoMBwMoiUAzSCHhP4QvHn_KyjaeecWQCK4BGAYYCw/s1600/logo%2Bwhats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95" y="3405218"/>
            <a:ext cx="790236" cy="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6564123" y="3369154"/>
            <a:ext cx="4732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+57 3205687364</a:t>
            </a:r>
            <a:endParaRPr lang="es-CO" sz="4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061257" y="3401847"/>
            <a:ext cx="4107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+57 3114902158</a:t>
            </a:r>
            <a:endParaRPr lang="es-CO" sz="4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 descr="https://2.bp.blogspot.com/-QfS1hyElLFk/XDdD551JV7I/AAAAAAAAGu0/ZwfoMBwMoiUAzSCHhP4QvHn_KyjaeecWQCK4BGAYYCw/s1600/logo%2Bwhats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05" y="3348359"/>
            <a:ext cx="790236" cy="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682937" y="4108095"/>
            <a:ext cx="9080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www.conocimientodesimismo.co</a:t>
            </a:r>
            <a:endParaRPr lang="es-CO" sz="4400" b="1" dirty="0">
              <a:solidFill>
                <a:schemeClr val="bg1"/>
              </a:solidFill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0" y="1801091"/>
            <a:ext cx="12192000" cy="15477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s-MX" sz="9000" i="0" dirty="0"/>
              <a:t>LA </a:t>
            </a:r>
            <a:r>
              <a:rPr lang="es-MX" sz="9000" b="1" i="0" dirty="0" smtClean="0"/>
              <a:t>CHARLA INTERIOR</a:t>
            </a:r>
            <a:endParaRPr lang="es-MX" sz="90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3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125901" y="919637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Charla Interior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1125901" y="1532807"/>
            <a:ext cx="10964499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¿QUÉ ES 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Y DE DÓNDE PROVIENE</a:t>
            </a:r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?</a:t>
            </a:r>
            <a:endParaRPr lang="en-US" sz="5400" b="1" dirty="0">
              <a:solidFill>
                <a:srgbClr val="5A5A5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Google Shape;82;p13"/>
          <p:cNvSpPr txBox="1">
            <a:spLocks noGrp="1"/>
          </p:cNvSpPr>
          <p:nvPr>
            <p:ph type="body" idx="2"/>
          </p:nvPr>
        </p:nvSpPr>
        <p:spPr>
          <a:xfrm>
            <a:off x="8091983" y="3275908"/>
            <a:ext cx="3902629" cy="12656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just">
              <a:buNone/>
            </a:pPr>
            <a:r>
              <a:rPr lang="es-MX" sz="2800" dirty="0" smtClean="0"/>
              <a:t>Es una </a:t>
            </a:r>
            <a:r>
              <a:rPr lang="es-MX" sz="2800" b="1" dirty="0" smtClean="0"/>
              <a:t>conversación </a:t>
            </a:r>
            <a:r>
              <a:rPr lang="es-MX" sz="2800" dirty="0" smtClean="0"/>
              <a:t>que se procesa en nuestra mente. Proviene de nuestros </a:t>
            </a:r>
            <a:r>
              <a:rPr lang="es-MX" sz="2800" b="1" dirty="0" smtClean="0"/>
              <a:t>defectos psicológicos.</a:t>
            </a:r>
            <a:endParaRPr lang="es-MX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3936" y="2358214"/>
            <a:ext cx="3310647" cy="43346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12" y="2580296"/>
            <a:ext cx="3225824" cy="41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125901" y="919637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Charla Interior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999908" y="1615829"/>
            <a:ext cx="4902129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¿CUÁL ES SU </a:t>
            </a:r>
          </a:p>
          <a:p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FUNDAMENTO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Google Shape;90;p14"/>
          <p:cNvSpPr txBox="1">
            <a:spLocks/>
          </p:cNvSpPr>
          <p:nvPr/>
        </p:nvSpPr>
        <p:spPr>
          <a:xfrm>
            <a:off x="892700" y="4183121"/>
            <a:ext cx="5028124" cy="156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AUTO-SIMPATÍA</a:t>
            </a:r>
            <a:endParaRPr lang="es-MX" sz="4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s-MX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ORGULLO</a:t>
            </a:r>
          </a:p>
          <a:p>
            <a:pPr algn="ctr"/>
            <a:endParaRPr lang="en-US" sz="4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38" y="0"/>
            <a:ext cx="6056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125901" y="919637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Charla Interior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999908" y="1615829"/>
            <a:ext cx="4902129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¿DE QUÉ 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ESTÁ </a:t>
            </a:r>
            <a:r>
              <a:rPr lang="es-MX" sz="5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COMPUESTA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Google Shape;90;p14"/>
          <p:cNvSpPr txBox="1">
            <a:spLocks/>
          </p:cNvSpPr>
          <p:nvPr/>
        </p:nvSpPr>
        <p:spPr>
          <a:xfrm>
            <a:off x="776100" y="3865621"/>
            <a:ext cx="5242538" cy="156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VERDADES </a:t>
            </a:r>
            <a:r>
              <a:rPr lang="es-MX" sz="32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A MEDIAS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VERDADES RELACIONADAS DE </a:t>
            </a:r>
            <a:r>
              <a:rPr lang="es-MX" sz="32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FORMA EQUIVOCADA</a:t>
            </a:r>
            <a:endParaRPr lang="es-MX" sz="32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24845" b="3194"/>
          <a:stretch/>
        </p:blipFill>
        <p:spPr>
          <a:xfrm>
            <a:off x="8407400" y="2203154"/>
            <a:ext cx="3784600" cy="24474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1" y="4650610"/>
            <a:ext cx="3784600" cy="21929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00" y="0"/>
            <a:ext cx="3784600" cy="220443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464415" y="1077905"/>
            <a:ext cx="192926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QUE SUCEDE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542794" y="3237054"/>
            <a:ext cx="17725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QUE HAGO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464415" y="5873053"/>
            <a:ext cx="20667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QUE IMAGINO</a:t>
            </a:r>
          </a:p>
        </p:txBody>
      </p:sp>
    </p:spTree>
    <p:extLst>
      <p:ext uri="{BB962C8B-B14F-4D97-AF65-F5344CB8AC3E}">
        <p14:creationId xmlns:p14="http://schemas.microsoft.com/office/powerpoint/2010/main" val="21474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637317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Charla Interior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776747" y="1052633"/>
            <a:ext cx="5542886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CONSECUENCIAS</a:t>
            </a:r>
            <a:endParaRPr lang="en-US" sz="5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90" y="2000486"/>
            <a:ext cx="3724271" cy="20520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905" y="2841540"/>
            <a:ext cx="2763102" cy="308893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631" y="3098169"/>
            <a:ext cx="3290905" cy="216924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812118" y="2506146"/>
            <a:ext cx="250244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PERDIDA </a:t>
            </a:r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DE </a:t>
            </a:r>
            <a:r>
              <a:rPr lang="es-CO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ENERGÍA</a:t>
            </a:r>
            <a:endParaRPr lang="es-CO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801138" y="4052520"/>
            <a:ext cx="204716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MUCHOS ENEMIGOS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259458" y="2103846"/>
            <a:ext cx="234799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DUERME NUESTRA CONCIENCIA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745260" y="6001196"/>
            <a:ext cx="176056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CONFUSIÓN </a:t>
            </a:r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INTERIOR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656543" y="5453329"/>
            <a:ext cx="2627218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CRECE NUESTRO ORGULLO Y NUESTRA </a:t>
            </a:r>
            <a:r>
              <a:rPr lang="es-CO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CRÍTICA</a:t>
            </a:r>
            <a:endParaRPr lang="es-CO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933" y="4719497"/>
            <a:ext cx="3678928" cy="2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125901" y="919637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Charla Interior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987208" y="1344230"/>
            <a:ext cx="6594692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¿CÓMO SE </a:t>
            </a:r>
            <a:r>
              <a:rPr lang="es-MX" sz="5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TRABAJA</a:t>
            </a:r>
            <a:r>
              <a:rPr lang="es-MX" sz="5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?</a:t>
            </a:r>
            <a:endParaRPr lang="en-US" sz="54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5" name="Google Shape;90;p14"/>
          <p:cNvSpPr txBox="1">
            <a:spLocks/>
          </p:cNvSpPr>
          <p:nvPr/>
        </p:nvSpPr>
        <p:spPr>
          <a:xfrm>
            <a:off x="3361101" y="2310742"/>
            <a:ext cx="7363488" cy="107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1. </a:t>
            </a:r>
            <a:r>
              <a:rPr lang="es-MX" sz="4400" b="1" dirty="0">
                <a:solidFill>
                  <a:srgbClr val="0DB7C4"/>
                </a:solidFill>
                <a:latin typeface="Source Sans Pro" panose="020B0503030403020204" pitchFamily="34" charset="0"/>
              </a:rPr>
              <a:t>SILENCIO </a:t>
            </a:r>
            <a:r>
              <a:rPr lang="es-MX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INTERIOR </a:t>
            </a:r>
            <a:endParaRPr lang="en-US" sz="4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56" y="3083836"/>
            <a:ext cx="10050544" cy="288614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465365" y="6053182"/>
            <a:ext cx="975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75000"/>
                  </a:schemeClr>
                </a:solidFill>
              </a:rPr>
              <a:t>DEBEMOS PEDIR </a:t>
            </a:r>
            <a:r>
              <a:rPr lang="es-CO" sz="2400" b="1" dirty="0">
                <a:solidFill>
                  <a:schemeClr val="bg2"/>
                </a:solidFill>
              </a:rPr>
              <a:t>MUERTE</a:t>
            </a:r>
            <a:r>
              <a:rPr lang="es-CO" sz="2400" b="1" dirty="0">
                <a:solidFill>
                  <a:schemeClr val="tx1">
                    <a:lumMod val="75000"/>
                  </a:schemeClr>
                </a:solidFill>
              </a:rPr>
              <a:t> PARA CADA DETALLE </a:t>
            </a:r>
            <a:r>
              <a:rPr lang="es-CO" sz="2400" b="1" dirty="0" smtClean="0">
                <a:solidFill>
                  <a:schemeClr val="bg2"/>
                </a:solidFill>
              </a:rPr>
              <a:t>OBSERVADO, </a:t>
            </a:r>
            <a:r>
              <a:rPr lang="es-CO" sz="2400" b="1" dirty="0" smtClean="0">
                <a:solidFill>
                  <a:schemeClr val="tx1">
                    <a:lumMod val="75000"/>
                  </a:schemeClr>
                </a:solidFill>
              </a:rPr>
              <a:t>NO SEGUIR TOCANDO CON LA </a:t>
            </a:r>
            <a:r>
              <a:rPr lang="es-CO" sz="2400" b="1" dirty="0" smtClean="0">
                <a:solidFill>
                  <a:schemeClr val="bg2"/>
                </a:solidFill>
              </a:rPr>
              <a:t>LENGUA INTERNA</a:t>
            </a:r>
            <a:endParaRPr lang="es-CO" sz="24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dibujo de boca con lengua y dientes - Buscar con Google | Los sentidos para  niños, Cuerpo humano, Los cinco sentidos en preesc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42" y="570983"/>
            <a:ext cx="2259094" cy="22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3" name="Google Shape;90;p14"/>
          <p:cNvSpPr txBox="1">
            <a:spLocks/>
          </p:cNvSpPr>
          <p:nvPr/>
        </p:nvSpPr>
        <p:spPr>
          <a:xfrm>
            <a:off x="793375" y="1439944"/>
            <a:ext cx="7360621" cy="195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2. OBSERVAR </a:t>
            </a:r>
            <a:r>
              <a:rPr lang="es-MX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QUÉ </a:t>
            </a:r>
            <a:r>
              <a:rPr lang="es-MX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LE </a:t>
            </a:r>
            <a:r>
              <a:rPr lang="es-MX" sz="4400" b="1" dirty="0">
                <a:solidFill>
                  <a:srgbClr val="0DB7C4"/>
                </a:solidFill>
                <a:latin typeface="Source Sans Pro" panose="020B0503030403020204" pitchFamily="34" charset="0"/>
              </a:rPr>
              <a:t>AGREGAMOS </a:t>
            </a:r>
            <a:r>
              <a:rPr lang="es-MX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O LE </a:t>
            </a:r>
            <a:r>
              <a:rPr lang="es-MX" sz="4400" b="1" dirty="0">
                <a:solidFill>
                  <a:srgbClr val="0DB7C4"/>
                </a:solidFill>
                <a:latin typeface="Source Sans Pro" panose="020B0503030403020204" pitchFamily="34" charset="0"/>
              </a:rPr>
              <a:t>QUITAMOS </a:t>
            </a:r>
            <a:r>
              <a:rPr lang="es-MX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 LA </a:t>
            </a:r>
            <a:r>
              <a:rPr lang="es-MX" sz="4400" b="1" dirty="0">
                <a:solidFill>
                  <a:srgbClr val="0DB7C4"/>
                </a:solidFill>
                <a:latin typeface="Source Sans Pro" panose="020B0503030403020204" pitchFamily="34" charset="0"/>
              </a:rPr>
              <a:t>REALIDAD?</a:t>
            </a:r>
            <a:endParaRPr lang="en-US" sz="4400" b="1" dirty="0">
              <a:solidFill>
                <a:srgbClr val="0DB7C4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232" y="3399120"/>
            <a:ext cx="3804768" cy="29970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232" y="-24869"/>
            <a:ext cx="3804768" cy="308973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773962" y="3083236"/>
            <a:ext cx="365127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REALIDAD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936214" y="6473917"/>
            <a:ext cx="332677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LO QUE IMAGINE</a:t>
            </a:r>
          </a:p>
        </p:txBody>
      </p:sp>
      <p:sp>
        <p:nvSpPr>
          <p:cNvPr id="11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940774"/>
            <a:ext cx="4776136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La </a:t>
            </a:r>
            <a:r>
              <a:rPr lang="en" sz="2667" dirty="0" smtClean="0">
                <a:latin typeface="Source Sans Pro" panose="020B0503030403020204" pitchFamily="34" charset="0"/>
              </a:rPr>
              <a:t>Charla Interior</a:t>
            </a:r>
            <a:endParaRPr sz="2667" dirty="0">
              <a:latin typeface="Source Sans Pro" panose="020B0503030403020204" pitchFamily="34" charset="0"/>
            </a:endParaRPr>
          </a:p>
        </p:txBody>
      </p:sp>
      <p:pic>
        <p:nvPicPr>
          <p:cNvPr id="1026" name="Picture 2" descr="Definición de Discusión - Qué es y Concep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686538"/>
            <a:ext cx="33337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3686538"/>
            <a:ext cx="3053350" cy="31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751</Words>
  <Application>Microsoft Office PowerPoint</Application>
  <PresentationFormat>Panorámica</PresentationFormat>
  <Paragraphs>157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Calibri</vt:lpstr>
      <vt:lpstr>Source Sans Pro</vt:lpstr>
      <vt:lpstr>Times New Roman</vt:lpstr>
      <vt:lpstr>Wingdings</vt:lpstr>
      <vt:lpstr>Wingdings 3</vt:lpstr>
      <vt:lpstr>Arial</vt:lpstr>
      <vt:lpstr>Dosis</vt:lpstr>
      <vt:lpstr>Cerimon template</vt:lpstr>
      <vt:lpstr>  LA CHARLA INTERIOR  Y LA CANCIÓN PSICOLÓGICA.</vt:lpstr>
      <vt:lpstr>Presentación de PowerPoint</vt:lpstr>
      <vt:lpstr>Presentación de PowerPoint</vt:lpstr>
      <vt:lpstr>La Charla Interior</vt:lpstr>
      <vt:lpstr>La Charla Interior</vt:lpstr>
      <vt:lpstr>La Charla Interior</vt:lpstr>
      <vt:lpstr>La Charla Interior</vt:lpstr>
      <vt:lpstr>La Charla Interior</vt:lpstr>
      <vt:lpstr>La Charla Interior</vt:lpstr>
      <vt:lpstr>La Charla Interior</vt:lpstr>
      <vt:lpstr>Presentación de PowerPoint</vt:lpstr>
      <vt:lpstr>Presentación de PowerPoint</vt:lpstr>
      <vt:lpstr>La Canción Psicológica</vt:lpstr>
      <vt:lpstr>La Canción Psicológica</vt:lpstr>
      <vt:lpstr>La Canción Psicológica</vt:lpstr>
      <vt:lpstr>La Canción Psicológica</vt:lpstr>
      <vt:lpstr>La Canción Psicológica</vt:lpstr>
      <vt:lpstr>Presentación de PowerPoint</vt:lpstr>
      <vt:lpstr>La Canción Psicológica</vt:lpstr>
      <vt:lpstr>Presentación de PowerPoint</vt:lpstr>
      <vt:lpstr>¿Cómo Eliminar la  Canción Psicológica?</vt:lpstr>
      <vt:lpstr>¿Cómo Eliminar la  Canción Psicológica?</vt:lpstr>
      <vt:lpstr>¿Cómo Eliminar la  Canción Psicológica?</vt:lpstr>
      <vt:lpstr>¿Cómo Eliminar la  Canción Psicológica?</vt:lpstr>
      <vt:lpstr>La Canción Psicológica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CONOCIMIENTO DE SI MISMO Y OBJETIVOS.</dc:title>
  <dc:creator>user</dc:creator>
  <cp:lastModifiedBy>Usuario</cp:lastModifiedBy>
  <cp:revision>629</cp:revision>
  <dcterms:modified xsi:type="dcterms:W3CDTF">2020-09-23T06:20:59Z</dcterms:modified>
</cp:coreProperties>
</file>